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73" r:id="rId3"/>
    <p:sldId id="274" r:id="rId4"/>
    <p:sldId id="275" r:id="rId5"/>
    <p:sldId id="276" r:id="rId6"/>
    <p:sldId id="257" r:id="rId7"/>
    <p:sldId id="258" r:id="rId8"/>
    <p:sldId id="259" r:id="rId9"/>
    <p:sldId id="260" r:id="rId10"/>
    <p:sldId id="261" r:id="rId11"/>
    <p:sldId id="262" r:id="rId12"/>
    <p:sldId id="263" r:id="rId13"/>
    <p:sldId id="264" r:id="rId14"/>
    <p:sldId id="265" r:id="rId15"/>
    <p:sldId id="266" r:id="rId16"/>
    <p:sldId id="277" r:id="rId17"/>
    <p:sldId id="278"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91" d="100"/>
          <a:sy n="91" d="100"/>
        </p:scale>
        <p:origin x="370"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35D6DE8-DEA5-4396-8A9C-61C238449F96}" type="datetimeFigureOut">
              <a:rPr lang="en-US" smtClean="0"/>
              <a:t>8/5/2022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B533D14-3C7B-497E-A243-939BA6CA2B14}" type="slidenum">
              <a:rPr lang="en-US" smtClean="0"/>
              <a:t>‹#›</a:t>
            </a:fld>
            <a:endParaRPr lang="en-US"/>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933890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Date Placeholder 2"/>
          <p:cNvSpPr>
            <a:spLocks noGrp="1"/>
          </p:cNvSpPr>
          <p:nvPr>
            <p:ph type="dt" sz="half" idx="10"/>
          </p:nvPr>
        </p:nvSpPr>
        <p:spPr/>
        <p:txBody>
          <a:bodyPr/>
          <a:lstStyle/>
          <a:p>
            <a:fld id="{535D6DE8-DEA5-4396-8A9C-61C238449F96}" type="datetimeFigureOut">
              <a:rPr lang="en-US" smtClean="0"/>
              <a:t>8/5/2022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B533D14-3C7B-497E-A243-939BA6CA2B14}" type="slidenum">
              <a:rPr lang="en-US" smtClean="0"/>
              <a:t>‹#›</a:t>
            </a:fld>
            <a:endParaRPr lang="en-US"/>
          </a:p>
        </p:txBody>
      </p:sp>
    </p:spTree>
    <p:extLst>
      <p:ext uri="{BB962C8B-B14F-4D97-AF65-F5344CB8AC3E}">
        <p14:creationId xmlns:p14="http://schemas.microsoft.com/office/powerpoint/2010/main" val="1816432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35D6DE8-DEA5-4396-8A9C-61C238449F96}" type="datetimeFigureOut">
              <a:rPr lang="en-US" smtClean="0"/>
              <a:t>8/5/2022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B533D14-3C7B-497E-A243-939BA6CA2B14}" type="slidenum">
              <a:rPr lang="en-US" smtClean="0"/>
              <a:t>‹#›</a:t>
            </a:fld>
            <a:endParaRPr lang="en-US"/>
          </a:p>
        </p:txBody>
      </p:sp>
    </p:spTree>
    <p:extLst>
      <p:ext uri="{BB962C8B-B14F-4D97-AF65-F5344CB8AC3E}">
        <p14:creationId xmlns:p14="http://schemas.microsoft.com/office/powerpoint/2010/main" val="35046584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35D6DE8-DEA5-4396-8A9C-61C238449F96}" type="datetimeFigureOut">
              <a:rPr lang="en-US" smtClean="0"/>
              <a:t>8/5/2022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B533D14-3C7B-497E-A243-939BA6CA2B14}" type="slidenum">
              <a:rPr lang="en-US" smtClean="0"/>
              <a:t>‹#›</a:t>
            </a:fld>
            <a:endParaRPr lang="en-US"/>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116779353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35D6DE8-DEA5-4396-8A9C-61C238449F96}" type="datetimeFigureOut">
              <a:rPr lang="en-US" smtClean="0"/>
              <a:t>8/5/2022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B533D14-3C7B-497E-A243-939BA6CA2B14}" type="slidenum">
              <a:rPr lang="en-US" smtClean="0"/>
              <a:t>‹#›</a:t>
            </a:fld>
            <a:endParaRPr lang="en-US"/>
          </a:p>
        </p:txBody>
      </p:sp>
    </p:spTree>
    <p:extLst>
      <p:ext uri="{BB962C8B-B14F-4D97-AF65-F5344CB8AC3E}">
        <p14:creationId xmlns:p14="http://schemas.microsoft.com/office/powerpoint/2010/main" val="58851885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35D6DE8-DEA5-4396-8A9C-61C238449F96}" type="datetimeFigureOut">
              <a:rPr lang="en-US" smtClean="0"/>
              <a:t>8/5/2022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B533D14-3C7B-497E-A243-939BA6CA2B14}" type="slidenum">
              <a:rPr lang="en-US" smtClean="0"/>
              <a:t>‹#›</a:t>
            </a:fld>
            <a:endParaRPr lang="en-US"/>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258126361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35D6DE8-DEA5-4396-8A9C-61C238449F96}" type="datetimeFigureOut">
              <a:rPr lang="en-US" smtClean="0"/>
              <a:t>8/5/2022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B533D14-3C7B-497E-A243-939BA6CA2B14}" type="slidenum">
              <a:rPr lang="en-US" smtClean="0"/>
              <a:t>‹#›</a:t>
            </a:fld>
            <a:endParaRPr lang="en-US"/>
          </a:p>
        </p:txBody>
      </p:sp>
    </p:spTree>
    <p:extLst>
      <p:ext uri="{BB962C8B-B14F-4D97-AF65-F5344CB8AC3E}">
        <p14:creationId xmlns:p14="http://schemas.microsoft.com/office/powerpoint/2010/main" val="140360329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35D6DE8-DEA5-4396-8A9C-61C238449F96}" type="datetimeFigureOut">
              <a:rPr lang="en-US" smtClean="0"/>
              <a:t>8/5/2022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B533D14-3C7B-497E-A243-939BA6CA2B14}" type="slidenum">
              <a:rPr lang="en-US" smtClean="0"/>
              <a:t>‹#›</a:t>
            </a:fld>
            <a:endParaRPr lang="en-US"/>
          </a:p>
        </p:txBody>
      </p:sp>
    </p:spTree>
    <p:extLst>
      <p:ext uri="{BB962C8B-B14F-4D97-AF65-F5344CB8AC3E}">
        <p14:creationId xmlns:p14="http://schemas.microsoft.com/office/powerpoint/2010/main" val="199095665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35D6DE8-DEA5-4396-8A9C-61C238449F96}" type="datetimeFigureOut">
              <a:rPr lang="en-US" smtClean="0"/>
              <a:t>8/5/2022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B533D14-3C7B-497E-A243-939BA6CA2B14}" type="slidenum">
              <a:rPr lang="en-US" smtClean="0"/>
              <a:t>‹#›</a:t>
            </a:fld>
            <a:endParaRPr lang="en-US"/>
          </a:p>
        </p:txBody>
      </p:sp>
    </p:spTree>
    <p:extLst>
      <p:ext uri="{BB962C8B-B14F-4D97-AF65-F5344CB8AC3E}">
        <p14:creationId xmlns:p14="http://schemas.microsoft.com/office/powerpoint/2010/main" val="30817583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35D6DE8-DEA5-4396-8A9C-61C238449F96}" type="datetimeFigureOut">
              <a:rPr lang="en-US" smtClean="0"/>
              <a:t>8/5/2022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B533D14-3C7B-497E-A243-939BA6CA2B14}" type="slidenum">
              <a:rPr lang="en-US" smtClean="0"/>
              <a:t>‹#›</a:t>
            </a:fld>
            <a:endParaRPr lang="en-US"/>
          </a:p>
        </p:txBody>
      </p:sp>
    </p:spTree>
    <p:extLst>
      <p:ext uri="{BB962C8B-B14F-4D97-AF65-F5344CB8AC3E}">
        <p14:creationId xmlns:p14="http://schemas.microsoft.com/office/powerpoint/2010/main" val="22783768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en-US"/>
              <a:t>Click to edit Master title style</a:t>
            </a:r>
            <a:endParaRPr lang="en-US" dirty="0"/>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35D6DE8-DEA5-4396-8A9C-61C238449F96}" type="datetimeFigureOut">
              <a:rPr lang="en-US" smtClean="0"/>
              <a:t>8/5/2022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B533D14-3C7B-497E-A243-939BA6CA2B14}" type="slidenum">
              <a:rPr lang="en-US" smtClean="0"/>
              <a:t>‹#›</a:t>
            </a:fld>
            <a:endParaRPr lang="en-US"/>
          </a:p>
        </p:txBody>
      </p:sp>
    </p:spTree>
    <p:extLst>
      <p:ext uri="{BB962C8B-B14F-4D97-AF65-F5344CB8AC3E}">
        <p14:creationId xmlns:p14="http://schemas.microsoft.com/office/powerpoint/2010/main" val="42451767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4211" y="685800"/>
            <a:ext cx="4937655" cy="361526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08133" y="685801"/>
            <a:ext cx="4934479" cy="3615266"/>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35D6DE8-DEA5-4396-8A9C-61C238449F96}" type="datetimeFigureOut">
              <a:rPr lang="en-US" smtClean="0"/>
              <a:t>8/5/2022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B533D14-3C7B-497E-A243-939BA6CA2B14}" type="slidenum">
              <a:rPr lang="en-US" smtClean="0"/>
              <a:t>‹#›</a:t>
            </a:fld>
            <a:endParaRPr lang="en-US"/>
          </a:p>
        </p:txBody>
      </p:sp>
    </p:spTree>
    <p:extLst>
      <p:ext uri="{BB962C8B-B14F-4D97-AF65-F5344CB8AC3E}">
        <p14:creationId xmlns:p14="http://schemas.microsoft.com/office/powerpoint/2010/main" val="914653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35D6DE8-DEA5-4396-8A9C-61C238449F96}" type="datetimeFigureOut">
              <a:rPr lang="en-US" smtClean="0"/>
              <a:t>8/5/2022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B533D14-3C7B-497E-A243-939BA6CA2B14}" type="slidenum">
              <a:rPr lang="en-US" smtClean="0"/>
              <a:t>‹#›</a:t>
            </a:fld>
            <a:endParaRPr lang="en-US"/>
          </a:p>
        </p:txBody>
      </p:sp>
    </p:spTree>
    <p:extLst>
      <p:ext uri="{BB962C8B-B14F-4D97-AF65-F5344CB8AC3E}">
        <p14:creationId xmlns:p14="http://schemas.microsoft.com/office/powerpoint/2010/main" val="29845611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35D6DE8-DEA5-4396-8A9C-61C238449F96}" type="datetimeFigureOut">
              <a:rPr lang="en-US" smtClean="0"/>
              <a:t>8/5/2022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B533D14-3C7B-497E-A243-939BA6CA2B14}" type="slidenum">
              <a:rPr lang="en-US" smtClean="0"/>
              <a:t>‹#›</a:t>
            </a:fld>
            <a:endParaRPr lang="en-US"/>
          </a:p>
        </p:txBody>
      </p:sp>
    </p:spTree>
    <p:extLst>
      <p:ext uri="{BB962C8B-B14F-4D97-AF65-F5344CB8AC3E}">
        <p14:creationId xmlns:p14="http://schemas.microsoft.com/office/powerpoint/2010/main" val="28466155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35D6DE8-DEA5-4396-8A9C-61C238449F96}" type="datetimeFigureOut">
              <a:rPr lang="en-US" smtClean="0"/>
              <a:t>8/5/2022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B533D14-3C7B-497E-A243-939BA6CA2B14}" type="slidenum">
              <a:rPr lang="en-US" smtClean="0"/>
              <a:t>‹#›</a:t>
            </a:fld>
            <a:endParaRPr lang="en-US"/>
          </a:p>
        </p:txBody>
      </p:sp>
    </p:spTree>
    <p:extLst>
      <p:ext uri="{BB962C8B-B14F-4D97-AF65-F5344CB8AC3E}">
        <p14:creationId xmlns:p14="http://schemas.microsoft.com/office/powerpoint/2010/main" val="42480826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35D6DE8-DEA5-4396-8A9C-61C238449F96}" type="datetimeFigureOut">
              <a:rPr lang="en-US" smtClean="0"/>
              <a:t>8/5/2022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B533D14-3C7B-497E-A243-939BA6CA2B14}" type="slidenum">
              <a:rPr lang="en-US" smtClean="0"/>
              <a:t>‹#›</a:t>
            </a:fld>
            <a:endParaRPr lang="en-US"/>
          </a:p>
        </p:txBody>
      </p:sp>
    </p:spTree>
    <p:extLst>
      <p:ext uri="{BB962C8B-B14F-4D97-AF65-F5344CB8AC3E}">
        <p14:creationId xmlns:p14="http://schemas.microsoft.com/office/powerpoint/2010/main" val="25329615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35D6DE8-DEA5-4396-8A9C-61C238449F96}" type="datetimeFigureOut">
              <a:rPr lang="en-US" smtClean="0"/>
              <a:t>8/5/2022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B533D14-3C7B-497E-A243-939BA6CA2B14}" type="slidenum">
              <a:rPr lang="en-US" smtClean="0"/>
              <a:t>‹#›</a:t>
            </a:fld>
            <a:endParaRPr lang="en-US"/>
          </a:p>
        </p:txBody>
      </p:sp>
    </p:spTree>
    <p:extLst>
      <p:ext uri="{BB962C8B-B14F-4D97-AF65-F5344CB8AC3E}">
        <p14:creationId xmlns:p14="http://schemas.microsoft.com/office/powerpoint/2010/main" val="25192000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535D6DE8-DEA5-4396-8A9C-61C238449F96}" type="datetimeFigureOut">
              <a:rPr lang="en-US" smtClean="0"/>
              <a:t>8/5/2022</a:t>
            </a:fld>
            <a:endParaRPr lang="en-US"/>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en-US"/>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fld id="{2B533D14-3C7B-497E-A243-939BA6CA2B14}" type="slidenum">
              <a:rPr lang="en-US" smtClean="0"/>
              <a:t>‹#›</a:t>
            </a:fld>
            <a:endParaRPr lang="en-US"/>
          </a:p>
        </p:txBody>
      </p:sp>
    </p:spTree>
    <p:extLst>
      <p:ext uri="{BB962C8B-B14F-4D97-AF65-F5344CB8AC3E}">
        <p14:creationId xmlns:p14="http://schemas.microsoft.com/office/powerpoint/2010/main" val="1320663739"/>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4.gif"/><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C21F9E7-AEAA-D8B5-6F3A-2416C8C3B986}"/>
              </a:ext>
            </a:extLst>
          </p:cNvPr>
          <p:cNvSpPr/>
          <p:nvPr/>
        </p:nvSpPr>
        <p:spPr>
          <a:xfrm>
            <a:off x="537883" y="2142565"/>
            <a:ext cx="6284258" cy="3119720"/>
          </a:xfrm>
          <a:prstGeom prst="rect">
            <a:avLst/>
          </a:prstGeom>
          <a:ln>
            <a:solidFill>
              <a:schemeClr val="tx2">
                <a:alpha val="60000"/>
              </a:schemeClr>
            </a:solidFill>
          </a:ln>
          <a:scene3d>
            <a:camera prst="orthographicFront"/>
            <a:lightRig rig="threePt" dir="t"/>
          </a:scene3d>
          <a:sp3d>
            <a:bevelT w="165100" prst="coolSlant"/>
          </a:sp3d>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3200" b="1" dirty="0">
                <a:latin typeface="Cambria Math" panose="02040503050406030204" pitchFamily="18" charset="0"/>
                <a:ea typeface="Cambria Math" panose="02040503050406030204" pitchFamily="18" charset="0"/>
              </a:rPr>
              <a:t>ONLINE CRIME REPORTING </a:t>
            </a:r>
          </a:p>
          <a:p>
            <a:pPr algn="ctr"/>
            <a:r>
              <a:rPr lang="en-US" sz="3200" b="1" dirty="0">
                <a:latin typeface="Cambria Math" panose="02040503050406030204" pitchFamily="18" charset="0"/>
                <a:ea typeface="Cambria Math" panose="02040503050406030204" pitchFamily="18" charset="0"/>
              </a:rPr>
              <a:t>SYSTEM</a:t>
            </a:r>
          </a:p>
          <a:p>
            <a:pPr algn="ctr"/>
            <a:r>
              <a:rPr lang="en-US" sz="3200" b="1" dirty="0">
                <a:latin typeface="Cambria Math" panose="02040503050406030204" pitchFamily="18" charset="0"/>
                <a:ea typeface="Cambria Math" panose="02040503050406030204" pitchFamily="18" charset="0"/>
              </a:rPr>
              <a:t>(OCRS)</a:t>
            </a:r>
          </a:p>
        </p:txBody>
      </p:sp>
      <p:sp>
        <p:nvSpPr>
          <p:cNvPr id="6" name="TextBox 5">
            <a:extLst>
              <a:ext uri="{FF2B5EF4-FFF2-40B4-BE49-F238E27FC236}">
                <a16:creationId xmlns:a16="http://schemas.microsoft.com/office/drawing/2014/main" id="{C1022072-60E6-3354-1496-A75B82C4809C}"/>
              </a:ext>
            </a:extLst>
          </p:cNvPr>
          <p:cNvSpPr txBox="1"/>
          <p:nvPr/>
        </p:nvSpPr>
        <p:spPr>
          <a:xfrm>
            <a:off x="8211670" y="4953002"/>
            <a:ext cx="3765177" cy="1701684"/>
          </a:xfrm>
          <a:prstGeom prst="rect">
            <a:avLst/>
          </a:prstGeom>
          <a:noFill/>
        </p:spPr>
        <p:txBody>
          <a:bodyPr wrap="square" rtlCol="0">
            <a:spAutoFit/>
          </a:bodyPr>
          <a:lstStyle/>
          <a:p>
            <a:pPr>
              <a:lnSpc>
                <a:spcPct val="150000"/>
              </a:lnSpc>
            </a:pPr>
            <a:r>
              <a:rPr lang="en-US" b="1" dirty="0"/>
              <a:t>SUBMITTED BY </a:t>
            </a:r>
            <a:r>
              <a:rPr lang="en-US" dirty="0"/>
              <a:t>:</a:t>
            </a:r>
          </a:p>
          <a:p>
            <a:pPr>
              <a:lnSpc>
                <a:spcPct val="150000"/>
              </a:lnSpc>
            </a:pPr>
            <a:r>
              <a:rPr lang="en-US" dirty="0"/>
              <a:t>SIBA PRASAD MAHARANA</a:t>
            </a:r>
          </a:p>
          <a:p>
            <a:pPr>
              <a:lnSpc>
                <a:spcPct val="150000"/>
              </a:lnSpc>
            </a:pPr>
            <a:r>
              <a:rPr lang="en-US" dirty="0"/>
              <a:t>ANWESH KUMAR PRADHAN</a:t>
            </a:r>
          </a:p>
          <a:p>
            <a:pPr>
              <a:lnSpc>
                <a:spcPct val="150000"/>
              </a:lnSpc>
            </a:pPr>
            <a:r>
              <a:rPr lang="en-US" dirty="0"/>
              <a:t>SUBHAM PRAKASH SWAIN</a:t>
            </a:r>
          </a:p>
        </p:txBody>
      </p:sp>
      <p:pic>
        <p:nvPicPr>
          <p:cNvPr id="7" name="Picture 6">
            <a:extLst>
              <a:ext uri="{FF2B5EF4-FFF2-40B4-BE49-F238E27FC236}">
                <a16:creationId xmlns:a16="http://schemas.microsoft.com/office/drawing/2014/main" id="{628F0816-A555-53D9-E52F-282ED342F8AD}"/>
              </a:ext>
            </a:extLst>
          </p:cNvPr>
          <p:cNvPicPr>
            <a:picLocks noChangeAspect="1"/>
          </p:cNvPicPr>
          <p:nvPr/>
        </p:nvPicPr>
        <p:blipFill>
          <a:blip r:embed="rId2"/>
          <a:stretch>
            <a:fillRect/>
          </a:stretch>
        </p:blipFill>
        <p:spPr>
          <a:xfrm>
            <a:off x="342707" y="0"/>
            <a:ext cx="2237080" cy="1820270"/>
          </a:xfrm>
          <a:prstGeom prst="rect">
            <a:avLst/>
          </a:prstGeom>
        </p:spPr>
      </p:pic>
    </p:spTree>
    <p:extLst>
      <p:ext uri="{BB962C8B-B14F-4D97-AF65-F5344CB8AC3E}">
        <p14:creationId xmlns:p14="http://schemas.microsoft.com/office/powerpoint/2010/main" val="9702261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F318FAE-295A-6932-288C-EF8034462F6C}"/>
              </a:ext>
            </a:extLst>
          </p:cNvPr>
          <p:cNvPicPr>
            <a:picLocks noChangeAspect="1"/>
          </p:cNvPicPr>
          <p:nvPr/>
        </p:nvPicPr>
        <p:blipFill rotWithShape="1">
          <a:blip r:embed="rId2">
            <a:extLst>
              <a:ext uri="{28A0092B-C50C-407E-A947-70E740481C1C}">
                <a14:useLocalDpi xmlns:a14="http://schemas.microsoft.com/office/drawing/2010/main" val="0"/>
              </a:ext>
            </a:extLst>
          </a:blip>
          <a:srcRect t="12287"/>
          <a:stretch/>
        </p:blipFill>
        <p:spPr>
          <a:xfrm>
            <a:off x="573742" y="905437"/>
            <a:ext cx="9224682" cy="4551296"/>
          </a:xfrm>
          <a:prstGeom prst="rect">
            <a:avLst/>
          </a:prstGeom>
          <a:ln>
            <a:noFill/>
          </a:ln>
          <a:effectLst>
            <a:outerShdw blurRad="292100" dist="139700" dir="2700000" algn="tl" rotWithShape="0">
              <a:srgbClr val="333333">
                <a:alpha val="65000"/>
              </a:srgbClr>
            </a:outerShdw>
          </a:effectLst>
        </p:spPr>
      </p:pic>
      <p:sp>
        <p:nvSpPr>
          <p:cNvPr id="6" name="TextBox 5">
            <a:extLst>
              <a:ext uri="{FF2B5EF4-FFF2-40B4-BE49-F238E27FC236}">
                <a16:creationId xmlns:a16="http://schemas.microsoft.com/office/drawing/2014/main" id="{D60FDA21-23C0-14A8-804F-1E65D7018352}"/>
              </a:ext>
            </a:extLst>
          </p:cNvPr>
          <p:cNvSpPr txBox="1"/>
          <p:nvPr/>
        </p:nvSpPr>
        <p:spPr>
          <a:xfrm>
            <a:off x="573742" y="5952563"/>
            <a:ext cx="3711387" cy="523220"/>
          </a:xfrm>
          <a:prstGeom prst="rect">
            <a:avLst/>
          </a:prstGeom>
          <a:noFill/>
        </p:spPr>
        <p:txBody>
          <a:bodyPr wrap="square" rtlCol="0">
            <a:spAutoFit/>
          </a:bodyPr>
          <a:lstStyle/>
          <a:p>
            <a:r>
              <a:rPr lang="en-US" sz="2800" dirty="0"/>
              <a:t>COMPLAINTS</a:t>
            </a:r>
          </a:p>
        </p:txBody>
      </p:sp>
    </p:spTree>
    <p:extLst>
      <p:ext uri="{BB962C8B-B14F-4D97-AF65-F5344CB8AC3E}">
        <p14:creationId xmlns:p14="http://schemas.microsoft.com/office/powerpoint/2010/main" val="6819180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9C28444-F865-7F28-5031-A13869E18A0E}"/>
              </a:ext>
            </a:extLst>
          </p:cNvPr>
          <p:cNvPicPr>
            <a:picLocks noChangeAspect="1"/>
          </p:cNvPicPr>
          <p:nvPr/>
        </p:nvPicPr>
        <p:blipFill rotWithShape="1">
          <a:blip r:embed="rId2">
            <a:extLst>
              <a:ext uri="{28A0092B-C50C-407E-A947-70E740481C1C}">
                <a14:useLocalDpi xmlns:a14="http://schemas.microsoft.com/office/drawing/2010/main" val="0"/>
              </a:ext>
            </a:extLst>
          </a:blip>
          <a:srcRect t="12287"/>
          <a:stretch/>
        </p:blipFill>
        <p:spPr>
          <a:xfrm>
            <a:off x="475130" y="735106"/>
            <a:ext cx="9341224" cy="4608795"/>
          </a:xfrm>
          <a:prstGeom prst="rect">
            <a:avLst/>
          </a:prstGeom>
          <a:ln>
            <a:noFill/>
          </a:ln>
          <a:effectLst>
            <a:outerShdw blurRad="292100" dist="139700" dir="2700000" algn="tl" rotWithShape="0">
              <a:srgbClr val="333333">
                <a:alpha val="65000"/>
              </a:srgbClr>
            </a:outerShdw>
          </a:effectLst>
        </p:spPr>
      </p:pic>
      <p:sp>
        <p:nvSpPr>
          <p:cNvPr id="4" name="TextBox 3">
            <a:extLst>
              <a:ext uri="{FF2B5EF4-FFF2-40B4-BE49-F238E27FC236}">
                <a16:creationId xmlns:a16="http://schemas.microsoft.com/office/drawing/2014/main" id="{608674DC-CF29-A48A-33B9-71406522BD1D}"/>
              </a:ext>
            </a:extLst>
          </p:cNvPr>
          <p:cNvSpPr txBox="1"/>
          <p:nvPr/>
        </p:nvSpPr>
        <p:spPr>
          <a:xfrm>
            <a:off x="475130" y="5836024"/>
            <a:ext cx="4249270" cy="523220"/>
          </a:xfrm>
          <a:prstGeom prst="rect">
            <a:avLst/>
          </a:prstGeom>
          <a:noFill/>
        </p:spPr>
        <p:txBody>
          <a:bodyPr wrap="square" rtlCol="0">
            <a:spAutoFit/>
          </a:bodyPr>
          <a:lstStyle/>
          <a:p>
            <a:r>
              <a:rPr lang="en-US" sz="2800" dirty="0"/>
              <a:t>ADMIN DASHBOARDS</a:t>
            </a:r>
          </a:p>
        </p:txBody>
      </p:sp>
    </p:spTree>
    <p:extLst>
      <p:ext uri="{BB962C8B-B14F-4D97-AF65-F5344CB8AC3E}">
        <p14:creationId xmlns:p14="http://schemas.microsoft.com/office/powerpoint/2010/main" val="13499679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B14130E-45E7-F362-D9B0-80520666449E}"/>
              </a:ext>
            </a:extLst>
          </p:cNvPr>
          <p:cNvPicPr>
            <a:picLocks noChangeAspect="1"/>
          </p:cNvPicPr>
          <p:nvPr/>
        </p:nvPicPr>
        <p:blipFill rotWithShape="1">
          <a:blip r:embed="rId2">
            <a:extLst>
              <a:ext uri="{28A0092B-C50C-407E-A947-70E740481C1C}">
                <a14:useLocalDpi xmlns:a14="http://schemas.microsoft.com/office/drawing/2010/main" val="0"/>
              </a:ext>
            </a:extLst>
          </a:blip>
          <a:srcRect t="12157"/>
          <a:stretch/>
        </p:blipFill>
        <p:spPr>
          <a:xfrm>
            <a:off x="573741" y="977154"/>
            <a:ext cx="9126071" cy="4509352"/>
          </a:xfrm>
          <a:prstGeom prst="rect">
            <a:avLst/>
          </a:prstGeom>
          <a:ln>
            <a:noFill/>
          </a:ln>
          <a:effectLst>
            <a:outerShdw blurRad="292100" dist="139700" dir="2700000" algn="tl" rotWithShape="0">
              <a:srgbClr val="333333">
                <a:alpha val="65000"/>
              </a:srgbClr>
            </a:outerShdw>
          </a:effectLst>
        </p:spPr>
      </p:pic>
      <p:sp>
        <p:nvSpPr>
          <p:cNvPr id="4" name="TextBox 3">
            <a:extLst>
              <a:ext uri="{FF2B5EF4-FFF2-40B4-BE49-F238E27FC236}">
                <a16:creationId xmlns:a16="http://schemas.microsoft.com/office/drawing/2014/main" id="{1BA35BA9-E1B7-8125-803E-B5894F3D2EEC}"/>
              </a:ext>
            </a:extLst>
          </p:cNvPr>
          <p:cNvSpPr txBox="1"/>
          <p:nvPr/>
        </p:nvSpPr>
        <p:spPr>
          <a:xfrm>
            <a:off x="573741" y="5970494"/>
            <a:ext cx="3729318" cy="523220"/>
          </a:xfrm>
          <a:prstGeom prst="rect">
            <a:avLst/>
          </a:prstGeom>
          <a:noFill/>
        </p:spPr>
        <p:txBody>
          <a:bodyPr wrap="square" rtlCol="0">
            <a:spAutoFit/>
          </a:bodyPr>
          <a:lstStyle/>
          <a:p>
            <a:r>
              <a:rPr lang="en-US" sz="2800" dirty="0"/>
              <a:t>USER LOGIN PAGE</a:t>
            </a:r>
          </a:p>
        </p:txBody>
      </p:sp>
    </p:spTree>
    <p:extLst>
      <p:ext uri="{BB962C8B-B14F-4D97-AF65-F5344CB8AC3E}">
        <p14:creationId xmlns:p14="http://schemas.microsoft.com/office/powerpoint/2010/main" val="19198083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DAEC87E-947D-CB2E-DA53-4304B0C028B7}"/>
              </a:ext>
            </a:extLst>
          </p:cNvPr>
          <p:cNvPicPr>
            <a:picLocks noChangeAspect="1"/>
          </p:cNvPicPr>
          <p:nvPr/>
        </p:nvPicPr>
        <p:blipFill rotWithShape="1">
          <a:blip r:embed="rId2">
            <a:extLst>
              <a:ext uri="{28A0092B-C50C-407E-A947-70E740481C1C}">
                <a14:useLocalDpi xmlns:a14="http://schemas.microsoft.com/office/drawing/2010/main" val="0"/>
              </a:ext>
            </a:extLst>
          </a:blip>
          <a:srcRect t="11634"/>
          <a:stretch/>
        </p:blipFill>
        <p:spPr>
          <a:xfrm>
            <a:off x="519953" y="959224"/>
            <a:ext cx="8937812" cy="4442618"/>
          </a:xfrm>
          <a:prstGeom prst="rect">
            <a:avLst/>
          </a:prstGeom>
          <a:ln>
            <a:noFill/>
          </a:ln>
          <a:effectLst>
            <a:outerShdw blurRad="292100" dist="139700" dir="2700000" algn="tl" rotWithShape="0">
              <a:srgbClr val="333333">
                <a:alpha val="65000"/>
              </a:srgbClr>
            </a:outerShdw>
          </a:effectLst>
        </p:spPr>
      </p:pic>
      <p:sp>
        <p:nvSpPr>
          <p:cNvPr id="4" name="TextBox 3">
            <a:extLst>
              <a:ext uri="{FF2B5EF4-FFF2-40B4-BE49-F238E27FC236}">
                <a16:creationId xmlns:a16="http://schemas.microsoft.com/office/drawing/2014/main" id="{0B78B980-10F2-ED13-478F-D8179AE34965}"/>
              </a:ext>
            </a:extLst>
          </p:cNvPr>
          <p:cNvSpPr txBox="1"/>
          <p:nvPr/>
        </p:nvSpPr>
        <p:spPr>
          <a:xfrm>
            <a:off x="582706" y="5898776"/>
            <a:ext cx="4715435" cy="523220"/>
          </a:xfrm>
          <a:prstGeom prst="rect">
            <a:avLst/>
          </a:prstGeom>
          <a:noFill/>
        </p:spPr>
        <p:txBody>
          <a:bodyPr wrap="square" rtlCol="0">
            <a:spAutoFit/>
          </a:bodyPr>
          <a:lstStyle/>
          <a:p>
            <a:r>
              <a:rPr lang="en-US" sz="2800" dirty="0"/>
              <a:t>USER REPORTING PAGE</a:t>
            </a:r>
          </a:p>
        </p:txBody>
      </p:sp>
    </p:spTree>
    <p:extLst>
      <p:ext uri="{BB962C8B-B14F-4D97-AF65-F5344CB8AC3E}">
        <p14:creationId xmlns:p14="http://schemas.microsoft.com/office/powerpoint/2010/main" val="33183510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AAF9053-7684-2536-C3FE-B360018FAADB}"/>
              </a:ext>
            </a:extLst>
          </p:cNvPr>
          <p:cNvPicPr>
            <a:picLocks noChangeAspect="1"/>
          </p:cNvPicPr>
          <p:nvPr/>
        </p:nvPicPr>
        <p:blipFill rotWithShape="1">
          <a:blip r:embed="rId2">
            <a:extLst>
              <a:ext uri="{28A0092B-C50C-407E-A947-70E740481C1C}">
                <a14:useLocalDpi xmlns:a14="http://schemas.microsoft.com/office/drawing/2010/main" val="0"/>
              </a:ext>
            </a:extLst>
          </a:blip>
          <a:srcRect t="12026"/>
          <a:stretch/>
        </p:blipFill>
        <p:spPr>
          <a:xfrm>
            <a:off x="403412" y="636494"/>
            <a:ext cx="8804329" cy="4356848"/>
          </a:xfrm>
          <a:prstGeom prst="rect">
            <a:avLst/>
          </a:prstGeom>
          <a:ln>
            <a:noFill/>
          </a:ln>
          <a:effectLst>
            <a:outerShdw blurRad="292100" dist="139700" dir="2700000" algn="tl" rotWithShape="0">
              <a:srgbClr val="333333">
                <a:alpha val="65000"/>
              </a:srgbClr>
            </a:outerShdw>
          </a:effectLst>
        </p:spPr>
      </p:pic>
      <p:sp>
        <p:nvSpPr>
          <p:cNvPr id="7" name="TextBox 6">
            <a:extLst>
              <a:ext uri="{FF2B5EF4-FFF2-40B4-BE49-F238E27FC236}">
                <a16:creationId xmlns:a16="http://schemas.microsoft.com/office/drawing/2014/main" id="{1D219D33-1B74-CFC2-859D-7140FB3470DB}"/>
              </a:ext>
            </a:extLst>
          </p:cNvPr>
          <p:cNvSpPr txBox="1"/>
          <p:nvPr/>
        </p:nvSpPr>
        <p:spPr>
          <a:xfrm>
            <a:off x="412375" y="5755341"/>
            <a:ext cx="6508377" cy="523220"/>
          </a:xfrm>
          <a:prstGeom prst="rect">
            <a:avLst/>
          </a:prstGeom>
          <a:noFill/>
        </p:spPr>
        <p:txBody>
          <a:bodyPr wrap="square" rtlCol="0">
            <a:spAutoFit/>
          </a:bodyPr>
          <a:lstStyle/>
          <a:p>
            <a:r>
              <a:rPr lang="en-US" sz="2800" dirty="0"/>
              <a:t>STATIONS FOR ASSIGNING REPORTS</a:t>
            </a:r>
          </a:p>
        </p:txBody>
      </p:sp>
    </p:spTree>
    <p:extLst>
      <p:ext uri="{BB962C8B-B14F-4D97-AF65-F5344CB8AC3E}">
        <p14:creationId xmlns:p14="http://schemas.microsoft.com/office/powerpoint/2010/main" val="3535378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DF78448-1B41-CE43-6F62-4D951D1A904D}"/>
              </a:ext>
            </a:extLst>
          </p:cNvPr>
          <p:cNvSpPr txBox="1"/>
          <p:nvPr/>
        </p:nvSpPr>
        <p:spPr>
          <a:xfrm>
            <a:off x="421342" y="5719482"/>
            <a:ext cx="6454587" cy="523220"/>
          </a:xfrm>
          <a:prstGeom prst="rect">
            <a:avLst/>
          </a:prstGeom>
          <a:noFill/>
        </p:spPr>
        <p:txBody>
          <a:bodyPr wrap="square" rtlCol="0">
            <a:spAutoFit/>
          </a:bodyPr>
          <a:lstStyle/>
          <a:p>
            <a:r>
              <a:rPr lang="en-US" sz="2800" dirty="0"/>
              <a:t>RESPONDERS</a:t>
            </a:r>
          </a:p>
        </p:txBody>
      </p:sp>
      <p:pic>
        <p:nvPicPr>
          <p:cNvPr id="6" name="Picture 5">
            <a:extLst>
              <a:ext uri="{FF2B5EF4-FFF2-40B4-BE49-F238E27FC236}">
                <a16:creationId xmlns:a16="http://schemas.microsoft.com/office/drawing/2014/main" id="{592D26FE-B55F-E8DC-8350-56EFEBA2EBB2}"/>
              </a:ext>
            </a:extLst>
          </p:cNvPr>
          <p:cNvPicPr>
            <a:picLocks noChangeAspect="1"/>
          </p:cNvPicPr>
          <p:nvPr/>
        </p:nvPicPr>
        <p:blipFill rotWithShape="1">
          <a:blip r:embed="rId2">
            <a:extLst>
              <a:ext uri="{28A0092B-C50C-407E-A947-70E740481C1C}">
                <a14:useLocalDpi xmlns:a14="http://schemas.microsoft.com/office/drawing/2010/main" val="0"/>
              </a:ext>
            </a:extLst>
          </a:blip>
          <a:srcRect t="11723"/>
          <a:stretch/>
        </p:blipFill>
        <p:spPr>
          <a:xfrm>
            <a:off x="349623" y="842682"/>
            <a:ext cx="8972674" cy="445545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5971755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1FC84E1-6E57-1338-00E6-A569D44B52E2}"/>
              </a:ext>
            </a:extLst>
          </p:cNvPr>
          <p:cNvSpPr txBox="1"/>
          <p:nvPr/>
        </p:nvSpPr>
        <p:spPr>
          <a:xfrm>
            <a:off x="708212" y="2413337"/>
            <a:ext cx="8601634" cy="1477328"/>
          </a:xfrm>
          <a:prstGeom prst="rect">
            <a:avLst/>
          </a:prstGeom>
          <a:noFill/>
        </p:spPr>
        <p:txBody>
          <a:bodyPr wrap="square">
            <a:spAutoFit/>
          </a:bodyPr>
          <a:lstStyle/>
          <a:p>
            <a:pPr algn="just"/>
            <a:r>
              <a:rPr lang="en-US" dirty="0"/>
              <a:t>The “ONLINE CRIME REPORTING SYSTEM” process was made </a:t>
            </a:r>
            <a:r>
              <a:rPr lang="en-US" dirty="0" err="1"/>
              <a:t>computerised</a:t>
            </a:r>
            <a:r>
              <a:rPr lang="en-US" dirty="0"/>
              <a:t> to reduce human errors and to increase efficiency. The main focus of this project is to lessen human efforts. The maintenance of the records is made efficient, as all the records are stored in the access database, through which data can be retrieved easily.</a:t>
            </a:r>
          </a:p>
        </p:txBody>
      </p:sp>
      <p:sp>
        <p:nvSpPr>
          <p:cNvPr id="4" name="TextBox 3">
            <a:extLst>
              <a:ext uri="{FF2B5EF4-FFF2-40B4-BE49-F238E27FC236}">
                <a16:creationId xmlns:a16="http://schemas.microsoft.com/office/drawing/2014/main" id="{AE49E03D-38D2-E53C-CC5A-B668A5741747}"/>
              </a:ext>
            </a:extLst>
          </p:cNvPr>
          <p:cNvSpPr txBox="1"/>
          <p:nvPr/>
        </p:nvSpPr>
        <p:spPr>
          <a:xfrm>
            <a:off x="708212" y="1287325"/>
            <a:ext cx="4518212" cy="523220"/>
          </a:xfrm>
          <a:prstGeom prst="rect">
            <a:avLst/>
          </a:prstGeom>
          <a:noFill/>
        </p:spPr>
        <p:txBody>
          <a:bodyPr wrap="square" rtlCol="0">
            <a:spAutoFit/>
          </a:bodyPr>
          <a:lstStyle/>
          <a:p>
            <a:r>
              <a:rPr lang="en-US" sz="2800" b="1" dirty="0"/>
              <a:t>CONCLUSION :</a:t>
            </a:r>
          </a:p>
        </p:txBody>
      </p:sp>
    </p:spTree>
    <p:extLst>
      <p:ext uri="{BB962C8B-B14F-4D97-AF65-F5344CB8AC3E}">
        <p14:creationId xmlns:p14="http://schemas.microsoft.com/office/powerpoint/2010/main" val="21049917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D818A8D-D76A-D438-0587-248B2821F1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14283" y="1246095"/>
            <a:ext cx="6759388" cy="384473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403713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3217281-592B-3525-8352-72E1536E13DA}"/>
              </a:ext>
            </a:extLst>
          </p:cNvPr>
          <p:cNvSpPr txBox="1"/>
          <p:nvPr/>
        </p:nvSpPr>
        <p:spPr>
          <a:xfrm>
            <a:off x="748553" y="914016"/>
            <a:ext cx="6104964" cy="4339650"/>
          </a:xfrm>
          <a:prstGeom prst="rect">
            <a:avLst/>
          </a:prstGeom>
          <a:noFill/>
        </p:spPr>
        <p:txBody>
          <a:bodyPr wrap="square">
            <a:spAutoFit/>
          </a:bodyPr>
          <a:lstStyle/>
          <a:p>
            <a:r>
              <a:rPr lang="en-US" sz="2400" b="1" dirty="0"/>
              <a:t>OBJECTIVE :</a:t>
            </a:r>
          </a:p>
          <a:p>
            <a:endParaRPr lang="en-US" dirty="0"/>
          </a:p>
          <a:p>
            <a:pPr algn="just"/>
            <a:r>
              <a:rPr lang="en-US" dirty="0"/>
              <a:t>THE MAIN OBJECTIVE OF THE PROJECT ON ONLINE CRIME REPORTING SYSTEM IS TO MANAGE THE DETAILS OF CRIME, CRIMINAL, POLICE DEPARTMENT, PUBLIC, COMPLAINT. IT MANAGES ALL THE INFORMATION ABOUT CRIME, SOLUTIONS, COMPLAINT, CRIME. THE PROJECT IS TOTALLY BUILT AT ADMINISTRATIVE END AND THUS ONLY THE ADMINISTRATOR IS GUARANTEED THE ACCESS. THE PURPOSE OF THE PROJECT IS TO BUILD AN APPLICATION PROGRAM TO REDUCE THE MANUAL WORK FOR MANAGING THE CRIME, CRIMINAL, SOLUTIONS, POLICE DEPARTMENT. IT TRACKS ALL THE DETAILS ABOUT THE POLICE DEPARTMENT, PUBLIC, COMPLAINT.</a:t>
            </a:r>
          </a:p>
        </p:txBody>
      </p:sp>
    </p:spTree>
    <p:extLst>
      <p:ext uri="{BB962C8B-B14F-4D97-AF65-F5344CB8AC3E}">
        <p14:creationId xmlns:p14="http://schemas.microsoft.com/office/powerpoint/2010/main" val="13096291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A238ED1-AF69-4298-E334-5E5BA046949E}"/>
              </a:ext>
            </a:extLst>
          </p:cNvPr>
          <p:cNvSpPr txBox="1"/>
          <p:nvPr/>
        </p:nvSpPr>
        <p:spPr>
          <a:xfrm>
            <a:off x="510989" y="802411"/>
            <a:ext cx="8243046" cy="4678204"/>
          </a:xfrm>
          <a:prstGeom prst="rect">
            <a:avLst/>
          </a:prstGeom>
          <a:noFill/>
        </p:spPr>
        <p:txBody>
          <a:bodyPr wrap="square">
            <a:spAutoFit/>
          </a:bodyPr>
          <a:lstStyle/>
          <a:p>
            <a:pPr>
              <a:lnSpc>
                <a:spcPct val="150000"/>
              </a:lnSpc>
            </a:pPr>
            <a:r>
              <a:rPr lang="en-US" sz="2000" b="1" dirty="0"/>
              <a:t>SOFTWARE / HARDWARE USED:</a:t>
            </a:r>
          </a:p>
          <a:p>
            <a:pPr>
              <a:lnSpc>
                <a:spcPct val="150000"/>
              </a:lnSpc>
            </a:pPr>
            <a:r>
              <a:rPr lang="en-US" sz="2000" b="1" dirty="0"/>
              <a:t>HARDWARE USED :</a:t>
            </a:r>
          </a:p>
          <a:p>
            <a:endParaRPr lang="en-US" dirty="0"/>
          </a:p>
          <a:p>
            <a:r>
              <a:rPr lang="en-US" dirty="0"/>
              <a:t>	Processor intel i5 11 gen </a:t>
            </a:r>
          </a:p>
          <a:p>
            <a:r>
              <a:rPr lang="en-US" dirty="0"/>
              <a:t>	Ram 8GB</a:t>
            </a:r>
          </a:p>
          <a:p>
            <a:r>
              <a:rPr lang="en-US" dirty="0"/>
              <a:t>	Monitor</a:t>
            </a:r>
          </a:p>
          <a:p>
            <a:r>
              <a:rPr lang="en-US" dirty="0"/>
              <a:t>	Keyboard and Mouse</a:t>
            </a:r>
          </a:p>
          <a:p>
            <a:endParaRPr lang="en-US" sz="2000" b="1" dirty="0"/>
          </a:p>
          <a:p>
            <a:r>
              <a:rPr lang="en-US" sz="2000" b="1" dirty="0"/>
              <a:t>SOFTWARE USED </a:t>
            </a:r>
            <a:r>
              <a:rPr lang="en-US" b="1" dirty="0"/>
              <a:t>: </a:t>
            </a:r>
          </a:p>
          <a:p>
            <a:endParaRPr lang="en-US" dirty="0"/>
          </a:p>
          <a:p>
            <a:r>
              <a:rPr lang="en-US" dirty="0"/>
              <a:t>	Operating System - Windows 11</a:t>
            </a:r>
          </a:p>
          <a:p>
            <a:r>
              <a:rPr lang="en-US" dirty="0"/>
              <a:t>	Developing Tool – VS code</a:t>
            </a:r>
          </a:p>
          <a:p>
            <a:r>
              <a:rPr lang="en-US" dirty="0"/>
              <a:t>	Language - PHP</a:t>
            </a:r>
          </a:p>
          <a:p>
            <a:r>
              <a:rPr lang="en-US" dirty="0"/>
              <a:t>	Database - MySQL</a:t>
            </a:r>
          </a:p>
          <a:p>
            <a:r>
              <a:rPr lang="en-US" dirty="0"/>
              <a:t>	Server-</a:t>
            </a:r>
            <a:r>
              <a:rPr lang="en-US" dirty="0" err="1"/>
              <a:t>Xampp</a:t>
            </a:r>
            <a:endParaRPr lang="en-US" dirty="0"/>
          </a:p>
        </p:txBody>
      </p:sp>
    </p:spTree>
    <p:extLst>
      <p:ext uri="{BB962C8B-B14F-4D97-AF65-F5344CB8AC3E}">
        <p14:creationId xmlns:p14="http://schemas.microsoft.com/office/powerpoint/2010/main" val="29010593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03F182D-5F04-D728-C51D-617B16004B9C}"/>
              </a:ext>
            </a:extLst>
          </p:cNvPr>
          <p:cNvPicPr>
            <a:picLocks noChangeAspect="1"/>
          </p:cNvPicPr>
          <p:nvPr/>
        </p:nvPicPr>
        <p:blipFill rotWithShape="1">
          <a:blip r:embed="rId2">
            <a:extLst>
              <a:ext uri="{28A0092B-C50C-407E-A947-70E740481C1C}">
                <a14:useLocalDpi xmlns:a14="http://schemas.microsoft.com/office/drawing/2010/main" val="0"/>
              </a:ext>
            </a:extLst>
          </a:blip>
          <a:srcRect l="23382" t="18040" r="24633" b="8497"/>
          <a:stretch/>
        </p:blipFill>
        <p:spPr>
          <a:xfrm>
            <a:off x="573739" y="502023"/>
            <a:ext cx="6338047" cy="5038165"/>
          </a:xfrm>
          <a:prstGeom prst="rect">
            <a:avLst/>
          </a:prstGeom>
        </p:spPr>
      </p:pic>
      <p:sp>
        <p:nvSpPr>
          <p:cNvPr id="4" name="TextBox 3">
            <a:extLst>
              <a:ext uri="{FF2B5EF4-FFF2-40B4-BE49-F238E27FC236}">
                <a16:creationId xmlns:a16="http://schemas.microsoft.com/office/drawing/2014/main" id="{8C3EA52F-1F23-CB09-C391-44002CD67A4E}"/>
              </a:ext>
            </a:extLst>
          </p:cNvPr>
          <p:cNvSpPr txBox="1"/>
          <p:nvPr/>
        </p:nvSpPr>
        <p:spPr>
          <a:xfrm>
            <a:off x="573739" y="5988424"/>
            <a:ext cx="6338047" cy="523220"/>
          </a:xfrm>
          <a:prstGeom prst="rect">
            <a:avLst/>
          </a:prstGeom>
          <a:noFill/>
        </p:spPr>
        <p:txBody>
          <a:bodyPr wrap="square" rtlCol="0">
            <a:spAutoFit/>
          </a:bodyPr>
          <a:lstStyle/>
          <a:p>
            <a:r>
              <a:rPr lang="en-US" sz="2800" dirty="0"/>
              <a:t>FLOW CHART</a:t>
            </a:r>
          </a:p>
        </p:txBody>
      </p:sp>
    </p:spTree>
    <p:extLst>
      <p:ext uri="{BB962C8B-B14F-4D97-AF65-F5344CB8AC3E}">
        <p14:creationId xmlns:p14="http://schemas.microsoft.com/office/powerpoint/2010/main" val="21513368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6FE1EC5-7FE7-5AC2-C01E-8ACF8387172C}"/>
              </a:ext>
            </a:extLst>
          </p:cNvPr>
          <p:cNvPicPr>
            <a:picLocks noChangeAspect="1"/>
          </p:cNvPicPr>
          <p:nvPr/>
        </p:nvPicPr>
        <p:blipFill rotWithShape="1">
          <a:blip r:embed="rId2">
            <a:extLst>
              <a:ext uri="{28A0092B-C50C-407E-A947-70E740481C1C}">
                <a14:useLocalDpi xmlns:a14="http://schemas.microsoft.com/office/drawing/2010/main" val="0"/>
              </a:ext>
            </a:extLst>
          </a:blip>
          <a:srcRect t="4183" r="1443" b="8104"/>
          <a:stretch/>
        </p:blipFill>
        <p:spPr>
          <a:xfrm>
            <a:off x="512290" y="197224"/>
            <a:ext cx="5422345" cy="6015318"/>
          </a:xfrm>
          <a:prstGeom prst="rect">
            <a:avLst/>
          </a:prstGeom>
        </p:spPr>
      </p:pic>
      <p:sp>
        <p:nvSpPr>
          <p:cNvPr id="4" name="TextBox 3">
            <a:extLst>
              <a:ext uri="{FF2B5EF4-FFF2-40B4-BE49-F238E27FC236}">
                <a16:creationId xmlns:a16="http://schemas.microsoft.com/office/drawing/2014/main" id="{E62007EC-06C9-83B5-30B6-2582C5065A59}"/>
              </a:ext>
            </a:extLst>
          </p:cNvPr>
          <p:cNvSpPr txBox="1"/>
          <p:nvPr/>
        </p:nvSpPr>
        <p:spPr>
          <a:xfrm>
            <a:off x="400230" y="6306688"/>
            <a:ext cx="5646463" cy="461665"/>
          </a:xfrm>
          <a:prstGeom prst="rect">
            <a:avLst/>
          </a:prstGeom>
          <a:noFill/>
        </p:spPr>
        <p:txBody>
          <a:bodyPr wrap="square" rtlCol="0">
            <a:spAutoFit/>
          </a:bodyPr>
          <a:lstStyle/>
          <a:p>
            <a:r>
              <a:rPr lang="en-US" sz="2400" dirty="0"/>
              <a:t>ER DIAGRAM</a:t>
            </a:r>
          </a:p>
        </p:txBody>
      </p:sp>
    </p:spTree>
    <p:extLst>
      <p:ext uri="{BB962C8B-B14F-4D97-AF65-F5344CB8AC3E}">
        <p14:creationId xmlns:p14="http://schemas.microsoft.com/office/powerpoint/2010/main" val="16538247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Picture 36">
            <a:extLst>
              <a:ext uri="{FF2B5EF4-FFF2-40B4-BE49-F238E27FC236}">
                <a16:creationId xmlns:a16="http://schemas.microsoft.com/office/drawing/2014/main" id="{B1139B0D-6D34-4F80-28E1-17B2222E4B97}"/>
              </a:ext>
            </a:extLst>
          </p:cNvPr>
          <p:cNvPicPr>
            <a:picLocks noChangeAspect="1"/>
          </p:cNvPicPr>
          <p:nvPr/>
        </p:nvPicPr>
        <p:blipFill rotWithShape="1">
          <a:blip r:embed="rId2">
            <a:extLst>
              <a:ext uri="{28A0092B-C50C-407E-A947-70E740481C1C}">
                <a14:useLocalDpi xmlns:a14="http://schemas.microsoft.com/office/drawing/2010/main" val="0"/>
              </a:ext>
            </a:extLst>
          </a:blip>
          <a:srcRect l="-1" t="11879" r="964"/>
          <a:stretch/>
        </p:blipFill>
        <p:spPr>
          <a:xfrm>
            <a:off x="663387" y="806823"/>
            <a:ext cx="8901953" cy="4455460"/>
          </a:xfrm>
          <a:prstGeom prst="rect">
            <a:avLst/>
          </a:prstGeom>
          <a:ln>
            <a:noFill/>
          </a:ln>
          <a:effectLst>
            <a:outerShdw blurRad="292100" dist="139700" dir="2700000" algn="tl" rotWithShape="0">
              <a:srgbClr val="333333">
                <a:alpha val="65000"/>
              </a:srgbClr>
            </a:outerShdw>
          </a:effectLst>
        </p:spPr>
      </p:pic>
      <p:sp>
        <p:nvSpPr>
          <p:cNvPr id="38" name="TextBox 37">
            <a:extLst>
              <a:ext uri="{FF2B5EF4-FFF2-40B4-BE49-F238E27FC236}">
                <a16:creationId xmlns:a16="http://schemas.microsoft.com/office/drawing/2014/main" id="{85AD98FE-41F7-23D5-90E6-6FE513AC5D04}"/>
              </a:ext>
            </a:extLst>
          </p:cNvPr>
          <p:cNvSpPr txBox="1"/>
          <p:nvPr/>
        </p:nvSpPr>
        <p:spPr>
          <a:xfrm>
            <a:off x="663387" y="5880847"/>
            <a:ext cx="6293225" cy="523220"/>
          </a:xfrm>
          <a:prstGeom prst="rect">
            <a:avLst/>
          </a:prstGeom>
          <a:noFill/>
        </p:spPr>
        <p:txBody>
          <a:bodyPr wrap="square" rtlCol="0">
            <a:spAutoFit/>
          </a:bodyPr>
          <a:lstStyle/>
          <a:p>
            <a:r>
              <a:rPr lang="en-US" sz="2800" dirty="0"/>
              <a:t>INDEX PAGE</a:t>
            </a:r>
          </a:p>
        </p:txBody>
      </p:sp>
    </p:spTree>
    <p:extLst>
      <p:ext uri="{BB962C8B-B14F-4D97-AF65-F5344CB8AC3E}">
        <p14:creationId xmlns:p14="http://schemas.microsoft.com/office/powerpoint/2010/main" val="26224053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455FD02-F4F8-952D-1A32-36AE3FFE3068}"/>
              </a:ext>
            </a:extLst>
          </p:cNvPr>
          <p:cNvPicPr>
            <a:picLocks noChangeAspect="1"/>
          </p:cNvPicPr>
          <p:nvPr/>
        </p:nvPicPr>
        <p:blipFill rotWithShape="1">
          <a:blip r:embed="rId2">
            <a:extLst>
              <a:ext uri="{28A0092B-C50C-407E-A947-70E740481C1C}">
                <a14:useLocalDpi xmlns:a14="http://schemas.microsoft.com/office/drawing/2010/main" val="0"/>
              </a:ext>
            </a:extLst>
          </a:blip>
          <a:srcRect t="12157"/>
          <a:stretch/>
        </p:blipFill>
        <p:spPr>
          <a:xfrm>
            <a:off x="510989" y="681320"/>
            <a:ext cx="9343567" cy="4616821"/>
          </a:xfrm>
          <a:prstGeom prst="rect">
            <a:avLst/>
          </a:prstGeom>
          <a:ln>
            <a:noFill/>
          </a:ln>
          <a:effectLst>
            <a:outerShdw blurRad="292100" dist="139700" dir="2700000" algn="tl" rotWithShape="0">
              <a:srgbClr val="333333">
                <a:alpha val="65000"/>
              </a:srgbClr>
            </a:outerShdw>
          </a:effectLst>
        </p:spPr>
      </p:pic>
      <p:sp>
        <p:nvSpPr>
          <p:cNvPr id="6" name="TextBox 5">
            <a:extLst>
              <a:ext uri="{FF2B5EF4-FFF2-40B4-BE49-F238E27FC236}">
                <a16:creationId xmlns:a16="http://schemas.microsoft.com/office/drawing/2014/main" id="{F5BA1F6A-F8ED-BB11-7DEE-D195D411F3B8}"/>
              </a:ext>
            </a:extLst>
          </p:cNvPr>
          <p:cNvSpPr txBox="1"/>
          <p:nvPr/>
        </p:nvSpPr>
        <p:spPr>
          <a:xfrm>
            <a:off x="430307" y="5915070"/>
            <a:ext cx="5038164" cy="523220"/>
          </a:xfrm>
          <a:prstGeom prst="rect">
            <a:avLst/>
          </a:prstGeom>
          <a:noFill/>
        </p:spPr>
        <p:txBody>
          <a:bodyPr wrap="square" rtlCol="0">
            <a:spAutoFit/>
          </a:bodyPr>
          <a:lstStyle/>
          <a:p>
            <a:r>
              <a:rPr lang="en-US" sz="2800" dirty="0"/>
              <a:t>ADMIN LOGIN PAGE</a:t>
            </a:r>
          </a:p>
        </p:txBody>
      </p:sp>
    </p:spTree>
    <p:extLst>
      <p:ext uri="{BB962C8B-B14F-4D97-AF65-F5344CB8AC3E}">
        <p14:creationId xmlns:p14="http://schemas.microsoft.com/office/powerpoint/2010/main" val="14632992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7734B42-B29B-9F24-A4D6-6ED5859C086F}"/>
              </a:ext>
            </a:extLst>
          </p:cNvPr>
          <p:cNvPicPr>
            <a:picLocks noChangeAspect="1"/>
          </p:cNvPicPr>
          <p:nvPr/>
        </p:nvPicPr>
        <p:blipFill rotWithShape="1">
          <a:blip r:embed="rId2">
            <a:extLst>
              <a:ext uri="{28A0092B-C50C-407E-A947-70E740481C1C}">
                <a14:useLocalDpi xmlns:a14="http://schemas.microsoft.com/office/drawing/2010/main" val="0"/>
              </a:ext>
            </a:extLst>
          </a:blip>
          <a:srcRect t="12026"/>
          <a:stretch/>
        </p:blipFill>
        <p:spPr>
          <a:xfrm>
            <a:off x="457200" y="735105"/>
            <a:ext cx="9072282" cy="4489445"/>
          </a:xfrm>
          <a:prstGeom prst="rect">
            <a:avLst/>
          </a:prstGeom>
          <a:ln>
            <a:noFill/>
          </a:ln>
          <a:effectLst>
            <a:outerShdw blurRad="292100" dist="139700" dir="2700000" algn="tl" rotWithShape="0">
              <a:srgbClr val="333333">
                <a:alpha val="65000"/>
              </a:srgbClr>
            </a:outerShdw>
          </a:effectLst>
        </p:spPr>
      </p:pic>
      <p:sp>
        <p:nvSpPr>
          <p:cNvPr id="6" name="TextBox 5">
            <a:extLst>
              <a:ext uri="{FF2B5EF4-FFF2-40B4-BE49-F238E27FC236}">
                <a16:creationId xmlns:a16="http://schemas.microsoft.com/office/drawing/2014/main" id="{30FD33E3-80A8-76B0-208E-519753C8D103}"/>
              </a:ext>
            </a:extLst>
          </p:cNvPr>
          <p:cNvSpPr txBox="1"/>
          <p:nvPr/>
        </p:nvSpPr>
        <p:spPr>
          <a:xfrm>
            <a:off x="457200" y="5916706"/>
            <a:ext cx="4276165" cy="523220"/>
          </a:xfrm>
          <a:prstGeom prst="rect">
            <a:avLst/>
          </a:prstGeom>
          <a:noFill/>
        </p:spPr>
        <p:txBody>
          <a:bodyPr wrap="square" rtlCol="0">
            <a:spAutoFit/>
          </a:bodyPr>
          <a:lstStyle/>
          <a:p>
            <a:r>
              <a:rPr lang="en-US" sz="2800" dirty="0"/>
              <a:t>ADD USERS AND STAFFS</a:t>
            </a:r>
          </a:p>
        </p:txBody>
      </p:sp>
    </p:spTree>
    <p:extLst>
      <p:ext uri="{BB962C8B-B14F-4D97-AF65-F5344CB8AC3E}">
        <p14:creationId xmlns:p14="http://schemas.microsoft.com/office/powerpoint/2010/main" val="42470360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80D99E4-8712-DFDB-ED36-9E24F46ADFF6}"/>
              </a:ext>
            </a:extLst>
          </p:cNvPr>
          <p:cNvPicPr>
            <a:picLocks noChangeAspect="1"/>
          </p:cNvPicPr>
          <p:nvPr/>
        </p:nvPicPr>
        <p:blipFill rotWithShape="1">
          <a:blip r:embed="rId2">
            <a:extLst>
              <a:ext uri="{28A0092B-C50C-407E-A947-70E740481C1C}">
                <a14:useLocalDpi xmlns:a14="http://schemas.microsoft.com/office/drawing/2010/main" val="0"/>
              </a:ext>
            </a:extLst>
          </a:blip>
          <a:srcRect t="12026"/>
          <a:stretch/>
        </p:blipFill>
        <p:spPr>
          <a:xfrm>
            <a:off x="421341" y="797859"/>
            <a:ext cx="8982635" cy="4445083"/>
          </a:xfrm>
          <a:prstGeom prst="rect">
            <a:avLst/>
          </a:prstGeom>
          <a:ln>
            <a:noFill/>
          </a:ln>
          <a:effectLst>
            <a:outerShdw blurRad="292100" dist="139700" dir="2700000" algn="tl" rotWithShape="0">
              <a:srgbClr val="333333">
                <a:alpha val="65000"/>
              </a:srgbClr>
            </a:outerShdw>
          </a:effectLst>
        </p:spPr>
      </p:pic>
      <p:sp>
        <p:nvSpPr>
          <p:cNvPr id="4" name="TextBox 3">
            <a:extLst>
              <a:ext uri="{FF2B5EF4-FFF2-40B4-BE49-F238E27FC236}">
                <a16:creationId xmlns:a16="http://schemas.microsoft.com/office/drawing/2014/main" id="{07A4F418-0982-7EE8-AA4A-3984775061B9}"/>
              </a:ext>
            </a:extLst>
          </p:cNvPr>
          <p:cNvSpPr txBox="1"/>
          <p:nvPr/>
        </p:nvSpPr>
        <p:spPr>
          <a:xfrm>
            <a:off x="349624" y="5807496"/>
            <a:ext cx="3290047" cy="523220"/>
          </a:xfrm>
          <a:prstGeom prst="rect">
            <a:avLst/>
          </a:prstGeom>
          <a:noFill/>
        </p:spPr>
        <p:txBody>
          <a:bodyPr wrap="square" rtlCol="0">
            <a:spAutoFit/>
          </a:bodyPr>
          <a:lstStyle/>
          <a:p>
            <a:r>
              <a:rPr lang="en-US" sz="2800" dirty="0"/>
              <a:t>COMPLAINTANTS</a:t>
            </a:r>
          </a:p>
        </p:txBody>
      </p:sp>
    </p:spTree>
    <p:extLst>
      <p:ext uri="{BB962C8B-B14F-4D97-AF65-F5344CB8AC3E}">
        <p14:creationId xmlns:p14="http://schemas.microsoft.com/office/powerpoint/2010/main" val="2992803428"/>
      </p:ext>
    </p:extLst>
  </p:cSld>
  <p:clrMapOvr>
    <a:masterClrMapping/>
  </p:clrMapOvr>
</p:sld>
</file>

<file path=ppt/theme/theme1.xml><?xml version="1.0" encoding="utf-8"?>
<a:theme xmlns:a="http://schemas.openxmlformats.org/drawingml/2006/main" name="Slice">
  <a:themeElements>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Slice">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13FEC7C6-62A9-40C4-99D2-581AACACAA2F}"/>
    </a:ext>
  </a:extLst>
</a:theme>
</file>

<file path=docProps/app.xml><?xml version="1.0" encoding="utf-8"?>
<Properties xmlns="http://schemas.openxmlformats.org/officeDocument/2006/extended-properties" xmlns:vt="http://schemas.openxmlformats.org/officeDocument/2006/docPropsVTypes">
  <Template>Slice</Template>
  <TotalTime>60</TotalTime>
  <Words>270</Words>
  <Application>Microsoft Office PowerPoint</Application>
  <PresentationFormat>Widescreen</PresentationFormat>
  <Paragraphs>39</Paragraphs>
  <Slides>17</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17</vt:i4>
      </vt:variant>
    </vt:vector>
  </HeadingPairs>
  <TitlesOfParts>
    <vt:vector size="21" baseType="lpstr">
      <vt:lpstr>Cambria Math</vt:lpstr>
      <vt:lpstr>Century Gothic</vt:lpstr>
      <vt:lpstr>Wingdings 3</vt:lpstr>
      <vt:lpstr>Slice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BEASTO IC</dc:creator>
  <cp:lastModifiedBy>Siba prasad maharana</cp:lastModifiedBy>
  <cp:revision>3</cp:revision>
  <dcterms:created xsi:type="dcterms:W3CDTF">2022-08-04T17:37:36Z</dcterms:created>
  <dcterms:modified xsi:type="dcterms:W3CDTF">2022-08-04T18:55:47Z</dcterms:modified>
</cp:coreProperties>
</file>